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32"/>
  </p:notesMasterIdLst>
  <p:sldIdLst>
    <p:sldId id="256" r:id="rId2"/>
    <p:sldId id="260" r:id="rId3"/>
    <p:sldId id="269" r:id="rId4"/>
    <p:sldId id="262" r:id="rId5"/>
    <p:sldId id="263" r:id="rId6"/>
    <p:sldId id="270" r:id="rId7"/>
    <p:sldId id="268" r:id="rId8"/>
    <p:sldId id="279" r:id="rId9"/>
    <p:sldId id="278" r:id="rId10"/>
    <p:sldId id="280" r:id="rId11"/>
    <p:sldId id="281" r:id="rId12"/>
    <p:sldId id="272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77" r:id="rId29"/>
    <p:sldId id="258" r:id="rId30"/>
    <p:sldId id="259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33CC"/>
    <a:srgbClr val="CC3399"/>
    <a:srgbClr val="000054"/>
    <a:srgbClr val="00001E"/>
    <a:srgbClr val="000066"/>
    <a:srgbClr val="E6545B"/>
    <a:srgbClr val="F3ABAE"/>
    <a:srgbClr val="FF4B4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96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F44A-F900-4539-B2D8-330ABFB91CDE}" type="datetimeFigureOut">
              <a:rPr lang="hr-HR" smtClean="0"/>
              <a:t>11.3.2019.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7B07-D393-4912-8781-548406D911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9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28" y="897621"/>
            <a:ext cx="7344816" cy="3240000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>
              <a:defRPr sz="6600" b="1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522440"/>
            <a:ext cx="7344816" cy="126000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Kliknite da biste uredili stil podnaslova matrice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293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C668DDEB-735A-4855-A906-395746B4FE83}" type="datetime1">
              <a:rPr lang="hr-HR" smtClean="0"/>
              <a:t>11.3.2019.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Petljamo petlju - ponavljanje niza naredbi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696552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766" y="332655"/>
            <a:ext cx="8015347" cy="993869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1"/>
            <a:ext cx="2438399" cy="360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88FE3D90-655A-4A77-9C73-468465612034}" type="datetime1">
              <a:rPr lang="hr-HR" smtClean="0"/>
              <a:t>11.3.2019.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489384"/>
            <a:ext cx="4932548" cy="395959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smtClean="0"/>
              <a:t>Petljamo petlju - ponavljanje niza naredbi 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71126"/>
          <a:stretch/>
        </p:blipFill>
        <p:spPr>
          <a:xfrm>
            <a:off x="0" y="-1"/>
            <a:ext cx="850900" cy="6885342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  <p:sp>
        <p:nvSpPr>
          <p:cNvPr id="14" name="Pravokutnik 13"/>
          <p:cNvSpPr/>
          <p:nvPr userDrawn="1"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499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B642F3D4-24D5-4C33-8C4C-6322450EEDC3}" type="datetime1">
              <a:rPr lang="hr-HR" smtClean="0"/>
              <a:t>11.3.2019.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Petljamo petlju - ponavljanje niza naredbi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71126"/>
          <a:stretch/>
        </p:blipFill>
        <p:spPr>
          <a:xfrm>
            <a:off x="0" y="-1"/>
            <a:ext cx="850900" cy="6885342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  <p:sp>
        <p:nvSpPr>
          <p:cNvPr id="14" name="Pravokutnik 13"/>
          <p:cNvSpPr/>
          <p:nvPr userDrawn="1"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58589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B93B4BE4-6D5F-46BC-B543-A18B01B3088B}" type="datetime1">
              <a:rPr lang="hr-HR" smtClean="0"/>
              <a:t>11.3.2019.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mtClean="0"/>
              <a:t>Petljamo petlju - ponavljanje niza naredbi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71571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35357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EFCD2D-C530-46D9-84EB-6CF617CB8A3C}" type="datetime1">
              <a:rPr lang="hr-HR" smtClean="0"/>
              <a:t>11.3.2019.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4853896" cy="396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smtClean="0"/>
              <a:t>Petljamo petlju - ponavljanje niza naredbi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71126"/>
          <a:stretch/>
        </p:blipFill>
        <p:spPr>
          <a:xfrm>
            <a:off x="0" y="-1"/>
            <a:ext cx="850900" cy="6885342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  <p:sp>
        <p:nvSpPr>
          <p:cNvPr id="10" name="Pravokutnik 9"/>
          <p:cNvSpPr/>
          <p:nvPr userDrawn="1"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670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82AB5418-F2CC-45AD-92C0-3BF635AC491C}" type="datetime1">
              <a:rPr lang="hr-HR" smtClean="0"/>
              <a:t>11.3.2019.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Petljamo petlju - ponavljanje niza naredbi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920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B2AB61CE-0F22-4FA2-BD5D-E471A283AA9B}" type="datetime1">
              <a:rPr lang="hr-HR" smtClean="0"/>
              <a:t>11.3.2019.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Petljamo petlju - ponavljanje niza naredbi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54534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86C349C6-A041-48FE-8275-890DE24DFD20}" type="datetime1">
              <a:rPr lang="hr-HR" smtClean="0"/>
              <a:t>11.3.2019.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Petljamo petlju - ponavljanje niza naredbi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4698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D0A24D06-25A5-4747-80C6-A34C2ECA2E5B}" type="datetime1">
              <a:rPr lang="hr-HR" smtClean="0"/>
              <a:t>11.3.2019.</a:t>
            </a:fld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932548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smtClean="0"/>
              <a:t>Petljamo petlju - ponavljanje niza naredbi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0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 spd="slow"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r-HR" sz="5400" dirty="0" smtClean="0"/>
              <a:t>4. PROGRAMIRANJE</a:t>
            </a:r>
            <a:endParaRPr lang="hr-HR" sz="54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4.4 </a:t>
            </a:r>
            <a:r>
              <a:rPr lang="hr-HR" dirty="0"/>
              <a:t>Petljamo </a:t>
            </a:r>
            <a:r>
              <a:rPr lang="hr-HR" dirty="0" smtClean="0"/>
              <a:t>petlju - ponavljanje niza naredbi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0368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program koji ispisuje sve dvoznamenkaste brojeve.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2624138"/>
            <a:ext cx="4707747" cy="114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56" y="4371474"/>
            <a:ext cx="761022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764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program koji ispisuje sve troznamenkaste brojeve.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Nema mjesta za prikaz rezultata!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65" y="2566487"/>
            <a:ext cx="4082582" cy="10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30" y="4547937"/>
            <a:ext cx="1176651" cy="134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5321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/>
              <a:t>Napiši program koji ispisuje parne brojeve do </a:t>
            </a:r>
            <a:r>
              <a:rPr lang="hr-HR" dirty="0" smtClean="0"/>
              <a:t>20.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8975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57" y="2379624"/>
            <a:ext cx="4812564" cy="116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9091" y="634856"/>
            <a:ext cx="8429296" cy="993869"/>
          </a:xfrm>
        </p:spPr>
        <p:txBody>
          <a:bodyPr/>
          <a:lstStyle/>
          <a:p>
            <a:r>
              <a:rPr lang="hr-HR" dirty="0" smtClean="0"/>
              <a:t> IZMJENA KORAKA BROJAČA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14" name="Zaobljeni pravokutnik 13"/>
          <p:cNvSpPr/>
          <p:nvPr/>
        </p:nvSpPr>
        <p:spPr>
          <a:xfrm>
            <a:off x="1337345" y="1754302"/>
            <a:ext cx="1616482" cy="423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Program:</a:t>
            </a:r>
            <a:endParaRPr lang="hr-HR" sz="2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18" name="Ravni poveznik sa strelicom 17"/>
          <p:cNvCxnSpPr>
            <a:stCxn id="26" idx="0"/>
          </p:cNvCxnSpPr>
          <p:nvPr/>
        </p:nvCxnSpPr>
        <p:spPr>
          <a:xfrm flipV="1">
            <a:off x="4499926" y="3109005"/>
            <a:ext cx="769906" cy="1804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jeni pravokutnik 20"/>
          <p:cNvSpPr/>
          <p:nvPr/>
        </p:nvSpPr>
        <p:spPr>
          <a:xfrm>
            <a:off x="938378" y="3968056"/>
            <a:ext cx="3095445" cy="615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Varijabla </a:t>
            </a:r>
            <a:r>
              <a:rPr lang="hr-HR" sz="2000" dirty="0" err="1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br</a:t>
            </a:r>
            <a:r>
              <a:rPr lang="hr-HR" sz="2000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– brojač petlje</a:t>
            </a:r>
          </a:p>
        </p:txBody>
      </p:sp>
      <p:cxnSp>
        <p:nvCxnSpPr>
          <p:cNvPr id="23" name="Ravni poveznik sa strelicom 22"/>
          <p:cNvCxnSpPr>
            <a:stCxn id="21" idx="0"/>
          </p:cNvCxnSpPr>
          <p:nvPr/>
        </p:nvCxnSpPr>
        <p:spPr>
          <a:xfrm flipV="1">
            <a:off x="2486101" y="2975003"/>
            <a:ext cx="606015" cy="9930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jeni pravokutnik 25"/>
          <p:cNvSpPr/>
          <p:nvPr/>
        </p:nvSpPr>
        <p:spPr>
          <a:xfrm>
            <a:off x="3383248" y="4913715"/>
            <a:ext cx="2233355" cy="636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Početna vrijednost</a:t>
            </a:r>
            <a:endParaRPr lang="hr-HR" sz="2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0" name="Zaobljeni pravokutnik 29"/>
          <p:cNvSpPr/>
          <p:nvPr/>
        </p:nvSpPr>
        <p:spPr>
          <a:xfrm>
            <a:off x="5763126" y="4167294"/>
            <a:ext cx="2554014" cy="423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Završna </a:t>
            </a:r>
            <a:r>
              <a:rPr lang="hr-HR" sz="20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vrijednost</a:t>
            </a:r>
            <a:endParaRPr lang="hr-HR" sz="2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31" name="Ravni poveznik sa strelicom 30"/>
          <p:cNvCxnSpPr/>
          <p:nvPr/>
        </p:nvCxnSpPr>
        <p:spPr>
          <a:xfrm flipH="1" flipV="1">
            <a:off x="5763127" y="3109008"/>
            <a:ext cx="252662" cy="1058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aobljeni pravokutnik 36"/>
          <p:cNvSpPr/>
          <p:nvPr/>
        </p:nvSpPr>
        <p:spPr>
          <a:xfrm>
            <a:off x="6480883" y="3214681"/>
            <a:ext cx="2554014" cy="423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Korak brojača petlje</a:t>
            </a:r>
            <a:endParaRPr lang="hr-HR" sz="2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38" name="Ravni poveznik sa strelicom 37"/>
          <p:cNvCxnSpPr>
            <a:stCxn id="37" idx="1"/>
          </p:cNvCxnSpPr>
          <p:nvPr/>
        </p:nvCxnSpPr>
        <p:spPr>
          <a:xfrm flipH="1" flipV="1">
            <a:off x="6325669" y="3070228"/>
            <a:ext cx="155214" cy="356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756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30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/>
              <a:t>Napiši program koji ispisuje parne brojeve do </a:t>
            </a:r>
            <a:r>
              <a:rPr lang="hr-HR" dirty="0" smtClean="0"/>
              <a:t>20.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83" y="2207794"/>
            <a:ext cx="4851405" cy="114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84" y="4106027"/>
            <a:ext cx="4296400" cy="98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5994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/>
              <a:t>Napiši program koji ispisuje </a:t>
            </a:r>
            <a:r>
              <a:rPr lang="hr-HR" dirty="0" smtClean="0"/>
              <a:t>svaki peti broj od 150 do 200.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77" y="2486749"/>
            <a:ext cx="3833317" cy="8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77" y="3894472"/>
            <a:ext cx="6019802" cy="84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255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Koristeći varijable a i b, ispiši sve brojeve od a do b.</a:t>
            </a:r>
          </a:p>
          <a:p>
            <a:r>
              <a:rPr lang="hr-HR" dirty="0" smtClean="0"/>
              <a:t>a=5, b=15</a:t>
            </a: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76" y="2419601"/>
            <a:ext cx="4270515" cy="168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80" y="4250656"/>
            <a:ext cx="4955326" cy="106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73579" y="4608095"/>
            <a:ext cx="421105" cy="3609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195011" y="3261184"/>
            <a:ext cx="421105" cy="3609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6797842" y="2598821"/>
            <a:ext cx="1852863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Iako je b=15</a:t>
            </a:r>
          </a:p>
          <a:p>
            <a:r>
              <a:rPr lang="hr-HR" dirty="0" smtClean="0"/>
              <a:t>Zadnji ispisani broj je 14.</a:t>
            </a:r>
          </a:p>
          <a:p>
            <a:r>
              <a:rPr lang="hr-HR" dirty="0" smtClean="0"/>
              <a:t>Kako ćemo postići da ipak bude 15 ispisan kao zadnji broj???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91459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Koristeći varijable a i b, ispiši sve brojeve od a do b.</a:t>
            </a:r>
          </a:p>
          <a:p>
            <a:r>
              <a:rPr lang="hr-HR" dirty="0" smtClean="0"/>
              <a:t>a=5, b=15</a:t>
            </a: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17</a:t>
            </a:fld>
            <a:endParaRPr lang="hr-H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79" y="4474242"/>
            <a:ext cx="4378129" cy="89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80" y="2428121"/>
            <a:ext cx="4287311" cy="154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173579" y="4739688"/>
            <a:ext cx="421105" cy="3609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195011" y="3261184"/>
            <a:ext cx="677778" cy="3609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6797842" y="2598821"/>
            <a:ext cx="1852863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Iako je b=15</a:t>
            </a:r>
          </a:p>
          <a:p>
            <a:r>
              <a:rPr lang="hr-HR" dirty="0" smtClean="0"/>
              <a:t>Zadnji ispisani broj je 14.</a:t>
            </a:r>
          </a:p>
          <a:p>
            <a:r>
              <a:rPr lang="hr-HR" dirty="0" smtClean="0"/>
              <a:t>Kako ćemo postići da ipak bude 15 ispisan kao zadnji broj???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50794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Marko i Lucija igraju igru brojanja. Lucija kaže jedan broj, a Marko kaže sve brojeve od 1 do tog broja.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Na primjer…Lucija kaže broj 5. </a:t>
            </a:r>
            <a:r>
              <a:rPr lang="hr-HR" dirty="0" smtClean="0"/>
              <a:t>Marko govori brojeve:1,2,3,4,5.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26" y="3733521"/>
            <a:ext cx="3611770" cy="130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3408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Marko i Lucija igraju igru brojanja. Lucija kaže jedan broj, a Marko kaže sve brojeve od 1 do tog broja.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Na primjer…Lucija kaže broj 20. </a:t>
            </a:r>
            <a:r>
              <a:rPr lang="hr-HR" dirty="0" smtClean="0"/>
              <a:t>Marko govori brojeve:1,2,3,4,5,6,,8,9,10,11,12,13,14,15,16,17,18,19, 20..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16" y="4010777"/>
            <a:ext cx="6848164" cy="105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3867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/>
              <a:t>Petlja</a:t>
            </a:r>
            <a:r>
              <a:rPr lang="hr-HR" dirty="0" smtClean="0"/>
              <a:t> </a:t>
            </a:r>
            <a:r>
              <a:rPr lang="hr-HR" dirty="0"/>
              <a:t>je dio programa koji se ponavlja. </a:t>
            </a:r>
            <a:endParaRPr lang="hr-HR" dirty="0" smtClean="0"/>
          </a:p>
          <a:p>
            <a:r>
              <a:rPr lang="hr-HR" dirty="0" smtClean="0"/>
              <a:t>Postoje </a:t>
            </a:r>
            <a:r>
              <a:rPr lang="hr-HR" dirty="0"/>
              <a:t>dvije vrste petlji: </a:t>
            </a:r>
            <a:endParaRPr lang="hr-HR" dirty="0" smtClean="0"/>
          </a:p>
          <a:p>
            <a:pPr marL="114300" indent="0">
              <a:buNone/>
            </a:pPr>
            <a:r>
              <a:rPr lang="hr-HR" dirty="0"/>
              <a:t> </a:t>
            </a:r>
            <a:r>
              <a:rPr lang="hr-HR" dirty="0" smtClean="0"/>
              <a:t>      - petlje </a:t>
            </a:r>
            <a:r>
              <a:rPr lang="hr-HR" dirty="0"/>
              <a:t>bez logičkog </a:t>
            </a:r>
            <a:r>
              <a:rPr lang="hr-HR" dirty="0" smtClean="0"/>
              <a:t>uvjeta</a:t>
            </a:r>
          </a:p>
          <a:p>
            <a:pPr marL="114300" indent="0">
              <a:buNone/>
            </a:pPr>
            <a:r>
              <a:rPr lang="hr-HR" dirty="0"/>
              <a:t> </a:t>
            </a:r>
            <a:r>
              <a:rPr lang="hr-HR" dirty="0" smtClean="0"/>
              <a:t>      - petlje </a:t>
            </a:r>
            <a:r>
              <a:rPr lang="hr-HR" dirty="0"/>
              <a:t>s logičkim </a:t>
            </a:r>
            <a:r>
              <a:rPr lang="hr-HR" dirty="0" smtClean="0"/>
              <a:t>uvjetom (6.r) </a:t>
            </a:r>
          </a:p>
          <a:p>
            <a:pPr marL="114300" indent="0">
              <a:buNone/>
            </a:pPr>
            <a:endParaRPr lang="hr-HR" dirty="0"/>
          </a:p>
          <a:p>
            <a:r>
              <a:rPr lang="hr-HR" b="1" dirty="0" smtClean="0"/>
              <a:t>Petlje </a:t>
            </a:r>
            <a:r>
              <a:rPr lang="hr-HR" b="1" dirty="0"/>
              <a:t>bez logičkog uvjeta </a:t>
            </a:r>
            <a:r>
              <a:rPr lang="hr-HR" dirty="0" smtClean="0"/>
              <a:t>je </a:t>
            </a:r>
            <a:r>
              <a:rPr lang="hr-HR" dirty="0"/>
              <a:t>vrsta petlje u kojoj unaprijed postavljaš broj ponavljanja. </a:t>
            </a:r>
            <a:r>
              <a:rPr lang="hr-HR" dirty="0" smtClean="0"/>
              <a:t>One </a:t>
            </a:r>
            <a:r>
              <a:rPr lang="hr-HR" dirty="0"/>
              <a:t>imaju </a:t>
            </a:r>
            <a:r>
              <a:rPr lang="hr-HR" b="1" dirty="0"/>
              <a:t>konačan broj ponavljanja</a:t>
            </a:r>
            <a:r>
              <a:rPr lang="hr-HR" dirty="0"/>
              <a:t> </a:t>
            </a:r>
            <a:r>
              <a:rPr lang="hr-HR" dirty="0" smtClean="0"/>
              <a:t>te </a:t>
            </a:r>
            <a:r>
              <a:rPr lang="hr-HR" dirty="0"/>
              <a:t>uvijek započinju s određenim naredbama kojima je definiran  broj ponavljanja.</a:t>
            </a: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 err="1"/>
              <a:t>Pythonu</a:t>
            </a:r>
            <a:r>
              <a:rPr lang="hr-HR" dirty="0"/>
              <a:t> </a:t>
            </a:r>
            <a:r>
              <a:rPr lang="hr-HR" dirty="0" smtClean="0"/>
              <a:t>za </a:t>
            </a:r>
            <a:r>
              <a:rPr lang="hr-HR" dirty="0"/>
              <a:t>petlju bez logičkog uvjeta </a:t>
            </a:r>
            <a:r>
              <a:rPr lang="hr-HR" dirty="0" smtClean="0"/>
              <a:t>koristimo </a:t>
            </a:r>
            <a:r>
              <a:rPr lang="hr-HR" dirty="0"/>
              <a:t>naredbu </a:t>
            </a:r>
            <a:r>
              <a:rPr lang="hr-HR" b="1" dirty="0"/>
              <a:t>for.</a:t>
            </a:r>
            <a:r>
              <a:rPr lang="hr-HR" dirty="0"/>
              <a:t>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25277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Marko i Lucija igraju igru brojanja. Lucija kaže jedan broj, a Marko kaže sve brojeve od 1 do tog broja.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Program prvo mora upisati Lucijin broj tijekom izvođenja programa!</a:t>
            </a: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16" y="3650079"/>
            <a:ext cx="3678905" cy="8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2577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Marko i Lucija igraju igru brojanja. Lucija kaže jedan broj, a Marko kaže sve brojeve od 1 do tog broja.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Kada se broj upiše i pritisne ENTER, program ispisuje sve brojeve od 1 do tog broja.</a:t>
            </a: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711106"/>
            <a:ext cx="3790699" cy="8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85" y="4709256"/>
            <a:ext cx="3706104" cy="14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3393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Marko i Lucija igraju igru brojanja. Lucija kaže jedan broj, a Marko kaže sve brojeve od 1 do tog broja.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87" y="2719158"/>
            <a:ext cx="4423578" cy="128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87" y="4396435"/>
            <a:ext cx="3706104" cy="14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425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Program upisuje dva broja (a,b) te ispisuje sve brojeve od prvog broja (a) do drugog broja (b).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Primjer ispisa programa.</a:t>
            </a:r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4" y="3166834"/>
            <a:ext cx="2621557" cy="120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4" y="4558215"/>
            <a:ext cx="2621557" cy="118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088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Program upisuje dva broja (a,b) te ispisuje sve brojeve od prvog broja (a) do drugog broja (b).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01" y="4341646"/>
            <a:ext cx="3401957" cy="153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01" y="2621052"/>
            <a:ext cx="4120296" cy="137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9067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Ispiši sve brojeve od 10 do 1.</a:t>
            </a: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3562350"/>
            <a:ext cx="3653038" cy="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099260"/>
            <a:ext cx="4013580" cy="88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23347" y="2361072"/>
            <a:ext cx="421105" cy="3609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6797842" y="2598821"/>
            <a:ext cx="18528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Potrebno je postaviti korak -1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8832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Program ispisuje riječ „Python” 10 puta.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72" y="2388191"/>
            <a:ext cx="4642878" cy="119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82511" y="2688806"/>
            <a:ext cx="1491068" cy="3609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6797842" y="2598821"/>
            <a:ext cx="1852863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Vrijednosti petlje su br=150, 151, 152, 153, 154, 155, 156, 157, 158 i 159</a:t>
            </a:r>
          </a:p>
          <a:p>
            <a:r>
              <a:rPr lang="hr-HR" dirty="0" smtClean="0"/>
              <a:t>Ukupno ima 10 brojeva- stoga petlja se izvodi 10 puta. </a:t>
            </a:r>
            <a:endParaRPr lang="hr-HR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72" y="5457324"/>
            <a:ext cx="7391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973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206012"/>
          </a:xfrm>
        </p:spPr>
        <p:txBody>
          <a:bodyPr/>
          <a:lstStyle/>
          <a:p>
            <a:r>
              <a:rPr lang="hr-HR" dirty="0" smtClean="0"/>
              <a:t>Program ispisuje riječ „Python” 10 puta.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564" y="3121115"/>
            <a:ext cx="13413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6797842" y="2598821"/>
            <a:ext cx="18528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Drugi način – postavljanjem broja koraka</a:t>
            </a:r>
            <a:endParaRPr lang="hr-H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6" y="2598820"/>
            <a:ext cx="4389676" cy="111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78764" y="2859777"/>
            <a:ext cx="564636" cy="3609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6" y="4711366"/>
            <a:ext cx="7391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005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4"/>
            <a:ext cx="7992888" cy="1458114"/>
          </a:xfrm>
        </p:spPr>
        <p:txBody>
          <a:bodyPr/>
          <a:lstStyle/>
          <a:p>
            <a:r>
              <a:rPr lang="hr-HR" dirty="0"/>
              <a:t>Napravi program u kojem korisnika pitamo broj ponavljanja i nakon </a:t>
            </a:r>
            <a:r>
              <a:rPr lang="hr-HR" dirty="0" smtClean="0"/>
              <a:t>toga </a:t>
            </a:r>
            <a:r>
              <a:rPr lang="hr-HR" dirty="0"/>
              <a:t>program ponovi poruku „HOP“ toliko puta.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845194"/>
              </p:ext>
            </p:extLst>
          </p:nvPr>
        </p:nvGraphicFramePr>
        <p:xfrm>
          <a:off x="1534510" y="3243667"/>
          <a:ext cx="7314269" cy="85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Bitmapna slika" r:id="rId3" imgW="3990476" imgH="466543" progId="Paint.Picture">
                  <p:embed/>
                </p:oleObj>
              </mc:Choice>
              <mc:Fallback>
                <p:oleObj name="Bitmapna slika" r:id="rId3" imgW="3990476" imgH="4665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510" y="3243667"/>
                        <a:ext cx="7314269" cy="855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9309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SAŽETAK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730472"/>
            <a:ext cx="7992888" cy="4956883"/>
          </a:xfrm>
        </p:spPr>
        <p:txBody>
          <a:bodyPr/>
          <a:lstStyle/>
          <a:p>
            <a:r>
              <a:rPr lang="hr-HR" b="1" dirty="0"/>
              <a:t>Petlja</a:t>
            </a:r>
            <a:r>
              <a:rPr lang="hr-HR" dirty="0"/>
              <a:t> je dio programa koji se ponavlja, tj. izvršava više puta. </a:t>
            </a: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r>
              <a:rPr lang="hr-HR" dirty="0" smtClean="0"/>
              <a:t>Petlju </a:t>
            </a:r>
            <a:r>
              <a:rPr lang="hr-HR" dirty="0"/>
              <a:t>za koju znamo broj ponavljanja nazivamo </a:t>
            </a:r>
            <a:r>
              <a:rPr lang="hr-HR" b="1" dirty="0"/>
              <a:t>petlja bez logičkog uvjeta.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7151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527133"/>
          </a:xfrm>
        </p:spPr>
        <p:txBody>
          <a:bodyPr>
            <a:normAutofit/>
          </a:bodyPr>
          <a:lstStyle/>
          <a:p>
            <a:r>
              <a:rPr lang="hr-HR" dirty="0"/>
              <a:t>K</a:t>
            </a:r>
            <a:r>
              <a:rPr lang="hr-HR" dirty="0" smtClean="0"/>
              <a:t>roz </a:t>
            </a:r>
            <a:r>
              <a:rPr lang="hr-HR" dirty="0"/>
              <a:t>5 minuta </a:t>
            </a:r>
            <a:r>
              <a:rPr lang="hr-HR" dirty="0" smtClean="0"/>
              <a:t>smislite </a:t>
            </a:r>
            <a:r>
              <a:rPr lang="hr-HR" dirty="0"/>
              <a:t>u kojim je poslovima korisno korištenje petlji za ponavljanje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rimjer </a:t>
            </a:r>
            <a:r>
              <a:rPr lang="hr-HR" dirty="0"/>
              <a:t>semafora, koji neprestano izmjenjuje svijetla i na taj način regulira promet.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7070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5911" y="1730472"/>
            <a:ext cx="7992888" cy="4956883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hr-HR" dirty="0" smtClean="0"/>
              <a:t>Nabroji </a:t>
            </a:r>
            <a:r>
              <a:rPr lang="hr-HR" dirty="0"/>
              <a:t>koje si naredbe naučio/naučila u ovoj </a:t>
            </a:r>
            <a:r>
              <a:rPr lang="hr-HR" dirty="0" smtClean="0"/>
              <a:t>jedinici.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 smtClean="0"/>
              <a:t>Što </a:t>
            </a:r>
            <a:r>
              <a:rPr lang="hr-HR" dirty="0"/>
              <a:t>je </a:t>
            </a:r>
            <a:r>
              <a:rPr lang="hr-HR" dirty="0" smtClean="0"/>
              <a:t>petlja?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 smtClean="0"/>
              <a:t>Što </a:t>
            </a:r>
            <a:r>
              <a:rPr lang="hr-HR" dirty="0"/>
              <a:t>je brojač </a:t>
            </a:r>
            <a:r>
              <a:rPr lang="hr-HR" dirty="0" smtClean="0"/>
              <a:t>petlje?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 smtClean="0"/>
              <a:t>Što </a:t>
            </a:r>
            <a:r>
              <a:rPr lang="hr-HR" dirty="0"/>
              <a:t>određuje korak brojača petlje?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30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4427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622" y="364186"/>
            <a:ext cx="8429296" cy="993869"/>
          </a:xfrm>
        </p:spPr>
        <p:txBody>
          <a:bodyPr/>
          <a:lstStyle/>
          <a:p>
            <a:r>
              <a:rPr lang="pl-PL" dirty="0" smtClean="0"/>
              <a:t>ISPISIVANJE BROJEVE</a:t>
            </a:r>
            <a:br>
              <a:rPr lang="pl-PL" dirty="0" smtClean="0"/>
            </a:br>
            <a:r>
              <a:rPr lang="pl-PL" dirty="0" smtClean="0"/>
              <a:t> OD 0 DO 5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6754"/>
          <a:stretch/>
        </p:blipFill>
        <p:spPr>
          <a:xfrm>
            <a:off x="1181042" y="2937065"/>
            <a:ext cx="1530031" cy="2000635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1218621" y="2212474"/>
            <a:ext cx="1758057" cy="575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Program</a:t>
            </a:r>
            <a:endParaRPr lang="hr-HR" sz="24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678" y="2920326"/>
            <a:ext cx="4115745" cy="879640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3747345" y="2194058"/>
            <a:ext cx="2195850" cy="5844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Kraći program</a:t>
            </a:r>
            <a:endParaRPr lang="hr-HR" sz="24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/>
          <a:srcRect l="8538" t="52985" r="84746" b="17244"/>
          <a:stretch/>
        </p:blipFill>
        <p:spPr>
          <a:xfrm>
            <a:off x="7358028" y="2937065"/>
            <a:ext cx="842341" cy="2100236"/>
          </a:xfrm>
          <a:prstGeom prst="rect">
            <a:avLst/>
          </a:prstGeom>
        </p:spPr>
      </p:pic>
      <p:sp>
        <p:nvSpPr>
          <p:cNvPr id="11" name="Zaobljeni pravokutnik 10"/>
          <p:cNvSpPr/>
          <p:nvPr/>
        </p:nvSpPr>
        <p:spPr>
          <a:xfrm>
            <a:off x="6797481" y="2215064"/>
            <a:ext cx="1967073" cy="5423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Rezultat</a:t>
            </a:r>
            <a:endParaRPr lang="hr-HR" sz="24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27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622" y="364186"/>
            <a:ext cx="8429296" cy="993869"/>
          </a:xfrm>
        </p:spPr>
        <p:txBody>
          <a:bodyPr/>
          <a:lstStyle/>
          <a:p>
            <a:r>
              <a:rPr lang="pl-PL" dirty="0" smtClean="0"/>
              <a:t>FOR PETLJA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8826" y="4312768"/>
            <a:ext cx="7992888" cy="4956883"/>
          </a:xfrm>
        </p:spPr>
        <p:txBody>
          <a:bodyPr/>
          <a:lstStyle/>
          <a:p>
            <a:r>
              <a:rPr lang="hr-HR" dirty="0" smtClean="0"/>
              <a:t>Nakon </a:t>
            </a:r>
            <a:r>
              <a:rPr lang="hr-HR" dirty="0"/>
              <a:t>dvotočke prelaskom u novi red sljedeći redak </a:t>
            </a:r>
            <a:r>
              <a:rPr lang="hr-HR" dirty="0" smtClean="0"/>
              <a:t>se uvukao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Da </a:t>
            </a:r>
            <a:r>
              <a:rPr lang="hr-HR" dirty="0"/>
              <a:t>bi se u konzoli izvršila gornja naredba, nakon drugog retka treba dva puta stisnuti tipku Enter. 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460" y="1804258"/>
            <a:ext cx="4824297" cy="1031076"/>
          </a:xfrm>
          <a:prstGeom prst="rect">
            <a:avLst/>
          </a:prstGeom>
        </p:spPr>
      </p:pic>
      <p:sp>
        <p:nvSpPr>
          <p:cNvPr id="12" name="Zaobljeni pravokutnik 11"/>
          <p:cNvSpPr/>
          <p:nvPr/>
        </p:nvSpPr>
        <p:spPr>
          <a:xfrm>
            <a:off x="1092833" y="2850709"/>
            <a:ext cx="2195850" cy="761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Varijabla br-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</a:t>
            </a:r>
            <a:r>
              <a:rPr lang="pl-PL" sz="24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rojač petlje</a:t>
            </a:r>
            <a:endParaRPr lang="hr-HR" sz="24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13" name="Ravni poveznik sa strelicom 12"/>
          <p:cNvCxnSpPr/>
          <p:nvPr/>
        </p:nvCxnSpPr>
        <p:spPr>
          <a:xfrm flipV="1">
            <a:off x="3025994" y="2253442"/>
            <a:ext cx="902368" cy="6113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obljeni pravokutnik 16"/>
          <p:cNvSpPr/>
          <p:nvPr/>
        </p:nvSpPr>
        <p:spPr>
          <a:xfrm>
            <a:off x="4362298" y="3178345"/>
            <a:ext cx="2378242" cy="725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Ispis vrijednosti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brojača</a:t>
            </a:r>
            <a:endParaRPr lang="hr-HR" sz="24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 flipH="1" flipV="1">
            <a:off x="5420278" y="2595449"/>
            <a:ext cx="27729" cy="581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/>
          <p:nvPr/>
        </p:nvCxnSpPr>
        <p:spPr>
          <a:xfrm flipH="1">
            <a:off x="6406867" y="1738468"/>
            <a:ext cx="457201" cy="233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aobljeni pravokutnik 26"/>
          <p:cNvSpPr/>
          <p:nvPr/>
        </p:nvSpPr>
        <p:spPr>
          <a:xfrm>
            <a:off x="6864068" y="1358055"/>
            <a:ext cx="2195850" cy="5844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Broj koraka</a:t>
            </a:r>
            <a:endParaRPr lang="hr-HR" sz="24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04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7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</a:t>
            </a:r>
            <a:r>
              <a:rPr lang="hr-HR" dirty="0" smtClean="0"/>
              <a:t>prethodno </a:t>
            </a:r>
            <a:r>
              <a:rPr lang="hr-HR" dirty="0"/>
              <a:t>navedenoj skripti promjeni broj brojeva do 10 pa komentiraj promjenu.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79" y="2506329"/>
            <a:ext cx="3826009" cy="92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81" y="2506329"/>
            <a:ext cx="1659356" cy="370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3256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57" y="2379624"/>
            <a:ext cx="4812564" cy="116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9091" y="634856"/>
            <a:ext cx="8429296" cy="993869"/>
          </a:xfrm>
        </p:spPr>
        <p:txBody>
          <a:bodyPr/>
          <a:lstStyle/>
          <a:p>
            <a:r>
              <a:rPr lang="hr-HR" dirty="0" smtClean="0"/>
              <a:t> IZMJENA KORAKA BROJAČA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sp>
        <p:nvSpPr>
          <p:cNvPr id="14" name="Zaobljeni pravokutnik 13"/>
          <p:cNvSpPr/>
          <p:nvPr/>
        </p:nvSpPr>
        <p:spPr>
          <a:xfrm>
            <a:off x="1337345" y="1754302"/>
            <a:ext cx="1616482" cy="423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Program:</a:t>
            </a:r>
            <a:endParaRPr lang="hr-HR" sz="2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18" name="Ravni poveznik sa strelicom 17"/>
          <p:cNvCxnSpPr>
            <a:stCxn id="26" idx="0"/>
          </p:cNvCxnSpPr>
          <p:nvPr/>
        </p:nvCxnSpPr>
        <p:spPr>
          <a:xfrm flipV="1">
            <a:off x="4499926" y="3109005"/>
            <a:ext cx="769906" cy="1804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jeni pravokutnik 20"/>
          <p:cNvSpPr/>
          <p:nvPr/>
        </p:nvSpPr>
        <p:spPr>
          <a:xfrm>
            <a:off x="938378" y="3968056"/>
            <a:ext cx="3095445" cy="615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Varijabla </a:t>
            </a:r>
            <a:r>
              <a:rPr lang="hr-HR" sz="2000" dirty="0" err="1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br</a:t>
            </a:r>
            <a:r>
              <a:rPr lang="hr-HR" sz="2000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– brojač petlje</a:t>
            </a:r>
          </a:p>
        </p:txBody>
      </p:sp>
      <p:cxnSp>
        <p:nvCxnSpPr>
          <p:cNvPr id="23" name="Ravni poveznik sa strelicom 22"/>
          <p:cNvCxnSpPr>
            <a:stCxn id="21" idx="0"/>
          </p:cNvCxnSpPr>
          <p:nvPr/>
        </p:nvCxnSpPr>
        <p:spPr>
          <a:xfrm flipV="1">
            <a:off x="2486101" y="2975003"/>
            <a:ext cx="606015" cy="9930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jeni pravokutnik 25"/>
          <p:cNvSpPr/>
          <p:nvPr/>
        </p:nvSpPr>
        <p:spPr>
          <a:xfrm>
            <a:off x="3383248" y="4913715"/>
            <a:ext cx="2233355" cy="636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Početna vrijednost</a:t>
            </a:r>
            <a:endParaRPr lang="hr-HR" sz="2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0" name="Zaobljeni pravokutnik 29"/>
          <p:cNvSpPr/>
          <p:nvPr/>
        </p:nvSpPr>
        <p:spPr>
          <a:xfrm>
            <a:off x="5763126" y="4167294"/>
            <a:ext cx="2554014" cy="423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Završna </a:t>
            </a:r>
            <a:r>
              <a:rPr lang="hr-HR" sz="20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vrijednost</a:t>
            </a:r>
            <a:endParaRPr lang="hr-HR" sz="2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31" name="Ravni poveznik sa strelicom 30"/>
          <p:cNvCxnSpPr/>
          <p:nvPr/>
        </p:nvCxnSpPr>
        <p:spPr>
          <a:xfrm flipH="1" flipV="1">
            <a:off x="5763127" y="3109008"/>
            <a:ext cx="252662" cy="1058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aobljeni pravokutnik 36"/>
          <p:cNvSpPr/>
          <p:nvPr/>
        </p:nvSpPr>
        <p:spPr>
          <a:xfrm>
            <a:off x="6480883" y="3214681"/>
            <a:ext cx="2554014" cy="423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Korak brojača petlje</a:t>
            </a:r>
            <a:endParaRPr lang="hr-HR" sz="2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38" name="Ravni poveznik sa strelicom 37"/>
          <p:cNvCxnSpPr>
            <a:stCxn id="37" idx="1"/>
          </p:cNvCxnSpPr>
          <p:nvPr/>
        </p:nvCxnSpPr>
        <p:spPr>
          <a:xfrm flipH="1" flipV="1">
            <a:off x="6325669" y="3070228"/>
            <a:ext cx="155214" cy="356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7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30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Ispiši sve brojeve od 100 do 110.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00" y="2359192"/>
            <a:ext cx="4234363" cy="95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68" y="2359192"/>
            <a:ext cx="1551321" cy="381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86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Ispis brojeva u istom retku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Naredbi ispisa dodajemo nastavak end=‘ ‘</a:t>
            </a:r>
          </a:p>
          <a:p>
            <a:endParaRPr lang="hr-HR" dirty="0"/>
          </a:p>
          <a:p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Petljamo petlju - ponavljanje niza naredbi </a:t>
            </a:r>
            <a:endParaRPr lang="hr-H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19" y="1969670"/>
            <a:ext cx="3745138" cy="49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19" y="2953751"/>
            <a:ext cx="4657901" cy="108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19" y="4758488"/>
            <a:ext cx="6232530" cy="9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609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 crveno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5 crveno" id="{717DEFCB-814C-49A5-8476-5A2270612D48}" vid="{AD180D59-63A5-42E9-B9E6-58B893D0359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crveno</Template>
  <TotalTime>589</TotalTime>
  <Words>937</Words>
  <Application>Microsoft Office PowerPoint</Application>
  <PresentationFormat>On-screen Show (4:3)</PresentationFormat>
  <Paragraphs>305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5 crveno</vt:lpstr>
      <vt:lpstr>Bitmapna slika</vt:lpstr>
      <vt:lpstr>4. PROGRAMIRANJE</vt:lpstr>
      <vt:lpstr>PETLJA</vt:lpstr>
      <vt:lpstr>ZADATAK</vt:lpstr>
      <vt:lpstr>ISPISIVANJE BROJEVE  OD 0 DO 5</vt:lpstr>
      <vt:lpstr>FOR PETLJA</vt:lpstr>
      <vt:lpstr>ZADATAK</vt:lpstr>
      <vt:lpstr> IZMJENA KORAKA BROJAČA </vt:lpstr>
      <vt:lpstr>ZADATAK</vt:lpstr>
      <vt:lpstr>Ispis brojeva u istom retku</vt:lpstr>
      <vt:lpstr>Zadatak</vt:lpstr>
      <vt:lpstr>Zadatak</vt:lpstr>
      <vt:lpstr>ZADATAK</vt:lpstr>
      <vt:lpstr> IZMJENA KORAKA BROJAČA 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SAŽETAK</vt:lpstr>
      <vt:lpstr>PONAVLJANJE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Daniela</dc:creator>
  <cp:lastModifiedBy>admin</cp:lastModifiedBy>
  <cp:revision>57</cp:revision>
  <dcterms:created xsi:type="dcterms:W3CDTF">2018-08-10T06:13:01Z</dcterms:created>
  <dcterms:modified xsi:type="dcterms:W3CDTF">2019-03-11T18:03:30Z</dcterms:modified>
</cp:coreProperties>
</file>